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notesMasterIdLst>
    <p:notesMasterId r:id="rId11"/>
  </p:notesMasterIdLst>
  <p:sldIdLst>
    <p:sldId id="278" r:id="rId5"/>
    <p:sldId id="279" r:id="rId6"/>
    <p:sldId id="284" r:id="rId7"/>
    <p:sldId id="294" r:id="rId8"/>
    <p:sldId id="295" r:id="rId9"/>
    <p:sldId id="293" r:id="rId10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C8F"/>
    <a:srgbClr val="202C8F"/>
    <a:srgbClr val="CDBE8A"/>
    <a:srgbClr val="DF8C8C"/>
    <a:srgbClr val="FDFBF6"/>
    <a:srgbClr val="AAC4E9"/>
    <a:srgbClr val="F5CDCE"/>
    <a:srgbClr val="D4D593"/>
    <a:srgbClr val="E6F0FE"/>
    <a:srgbClr val="F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09" autoAdjust="0"/>
  </p:normalViewPr>
  <p:slideViewPr>
    <p:cSldViewPr snapToGrid="0" snapToObjects="1">
      <p:cViewPr varScale="1">
        <p:scale>
          <a:sx n="110" d="100"/>
          <a:sy n="110" d="100"/>
        </p:scale>
        <p:origin x="378" y="108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t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ctr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115B985-0B25-A1ED-BD4D-9B0699CE5FDF}"/>
              </a:ext>
            </a:extLst>
          </p:cNvPr>
          <p:cNvSpPr txBox="1"/>
          <p:nvPr/>
        </p:nvSpPr>
        <p:spPr>
          <a:xfrm>
            <a:off x="934660" y="887843"/>
            <a:ext cx="10493422" cy="93871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th-TH" altLang="ko-KR" sz="5500" b="1" dirty="0">
                <a:solidFill>
                  <a:srgbClr val="202C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iaUPC" panose="020B0604020202020204" pitchFamily="34" charset="-34"/>
                <a:cs typeface="FreesiaUPC" panose="020B0604020202020204" pitchFamily="34" charset="-34"/>
              </a:rPr>
              <a:t>ผลการประเมินคุณภาพข้อมูล</a:t>
            </a:r>
            <a:endParaRPr lang="ko-KR" altLang="en-US" sz="5500" b="1" dirty="0">
              <a:solidFill>
                <a:srgbClr val="202C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3C7850-559A-008B-4841-CFA3FD94AE63}"/>
              </a:ext>
            </a:extLst>
          </p:cNvPr>
          <p:cNvSpPr txBox="1"/>
          <p:nvPr/>
        </p:nvSpPr>
        <p:spPr>
          <a:xfrm>
            <a:off x="2257071" y="1808323"/>
            <a:ext cx="78486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th-TH" altLang="ko-KR" sz="3600" b="1" dirty="0">
                <a:solidFill>
                  <a:srgbClr val="DF8C8C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สำนักงานป้องกันควบคุมโรคที่</a:t>
            </a:r>
            <a:r>
              <a:rPr lang="en-US" altLang="ko-KR" sz="3600" b="1" dirty="0">
                <a:solidFill>
                  <a:srgbClr val="DF8C8C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………</a:t>
            </a:r>
            <a:endParaRPr lang="ko-KR" altLang="en-US" sz="3600" b="1" dirty="0">
              <a:solidFill>
                <a:srgbClr val="DF8C8C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10" name="사각형: 둥근 모서리 3">
            <a:extLst>
              <a:ext uri="{FF2B5EF4-FFF2-40B4-BE49-F238E27FC236}">
                <a16:creationId xmlns:a16="http://schemas.microsoft.com/office/drawing/2014/main" id="{4FDA7929-A283-C6AF-E47B-B6DEAA72033F}"/>
              </a:ext>
            </a:extLst>
          </p:cNvPr>
          <p:cNvSpPr/>
          <p:nvPr/>
        </p:nvSpPr>
        <p:spPr>
          <a:xfrm>
            <a:off x="4285401" y="3577403"/>
            <a:ext cx="3443596" cy="524682"/>
          </a:xfrm>
          <a:prstGeom prst="roundRect">
            <a:avLst>
              <a:gd name="adj" fmla="val 50000"/>
            </a:avLst>
          </a:prstGeom>
          <a:solidFill>
            <a:srgbClr val="CDB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altLang="ko-KR" sz="2800" b="1" dirty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วันที่</a:t>
            </a:r>
            <a:r>
              <a:rPr lang="en-US" altLang="ko-KR" sz="2800" b="1" dirty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……………………………………</a:t>
            </a:r>
            <a:endParaRPr lang="ko-KR" altLang="en-US" sz="2800" b="1" dirty="0">
              <a:solidFill>
                <a:schemeClr val="tx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DECACD2-BDD2-BC71-2058-B544C8BF9427}"/>
              </a:ext>
            </a:extLst>
          </p:cNvPr>
          <p:cNvSpPr/>
          <p:nvPr/>
        </p:nvSpPr>
        <p:spPr>
          <a:xfrm>
            <a:off x="241109" y="333123"/>
            <a:ext cx="11709778" cy="749336"/>
          </a:xfrm>
          <a:prstGeom prst="roundRect">
            <a:avLst>
              <a:gd name="adj" fmla="val 44203"/>
            </a:avLst>
          </a:prstGeom>
          <a:solidFill>
            <a:srgbClr val="1F2C8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eesiaUPC" panose="020B0604020202020204" pitchFamily="34" charset="-34"/>
                <a:ea typeface="+mn-ea"/>
                <a:cs typeface="FreesiaUPC" panose="020B0604020202020204" pitchFamily="34" charset="-34"/>
              </a:rPr>
              <a:t>ผลการตรวจสอบข้อมูล (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eesiaUPC" panose="020B0604020202020204" pitchFamily="34" charset="-34"/>
                <a:ea typeface="+mn-ea"/>
                <a:cs typeface="FreesiaUPC" panose="020B0604020202020204" pitchFamily="34" charset="-34"/>
              </a:rPr>
              <a:t>Data Verification)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D75C3A1-E8FC-68D7-D75B-AA3F282858A4}"/>
              </a:ext>
            </a:extLst>
          </p:cNvPr>
          <p:cNvSpPr/>
          <p:nvPr/>
        </p:nvSpPr>
        <p:spPr>
          <a:xfrm>
            <a:off x="241109" y="1280158"/>
            <a:ext cx="11637381" cy="5077099"/>
          </a:xfrm>
          <a:prstGeom prst="roundRect">
            <a:avLst>
              <a:gd name="adj" fmla="val 764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53181C2-4D67-CCD9-93FE-685016B82682}"/>
              </a:ext>
            </a:extLst>
          </p:cNvPr>
          <p:cNvGrpSpPr/>
          <p:nvPr/>
        </p:nvGrpSpPr>
        <p:grpSpPr>
          <a:xfrm>
            <a:off x="4902925" y="2699657"/>
            <a:ext cx="2151017" cy="2068843"/>
            <a:chOff x="4903961" y="2887638"/>
            <a:chExt cx="2883222" cy="2817776"/>
          </a:xfrm>
        </p:grpSpPr>
        <p:pic>
          <p:nvPicPr>
            <p:cNvPr id="11" name="Picture 2" descr="Radar chart with pentagon shape - Free interface icons">
              <a:extLst>
                <a:ext uri="{FF2B5EF4-FFF2-40B4-BE49-F238E27FC236}">
                  <a16:creationId xmlns:a16="http://schemas.microsoft.com/office/drawing/2014/main" id="{96E0AF82-C0C8-EBF2-C4A8-930D89E441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9131" y="2887638"/>
              <a:ext cx="2052851" cy="2052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466BB460-737E-A531-46CE-E61461861CCC}"/>
                </a:ext>
              </a:extLst>
            </p:cNvPr>
            <p:cNvSpPr txBox="1">
              <a:spLocks/>
            </p:cNvSpPr>
            <p:nvPr/>
          </p:nvSpPr>
          <p:spPr>
            <a:xfrm>
              <a:off x="4903961" y="5182194"/>
              <a:ext cx="2883222" cy="52322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40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th-TH" sz="3600" b="1" dirty="0">
                  <a:solidFill>
                    <a:prstClr val="black"/>
                  </a:solidFill>
                  <a:latin typeface="FreesiaUPC" panose="020B0604020202020204" pitchFamily="34" charset="-34"/>
                  <a:cs typeface="FreesiaUPC" panose="020B0604020202020204" pitchFamily="34" charset="-34"/>
                </a:rPr>
                <a:t>(</a:t>
              </a:r>
              <a:r>
                <a:rPr lang="en-US" sz="3600" b="1" dirty="0">
                  <a:solidFill>
                    <a:prstClr val="black"/>
                  </a:solidFill>
                  <a:latin typeface="FreesiaUPC" panose="020B0604020202020204" pitchFamily="34" charset="-34"/>
                  <a:cs typeface="FreesiaUPC" panose="020B0604020202020204" pitchFamily="34" charset="-34"/>
                </a:rPr>
                <a:t>Radar chart</a:t>
              </a:r>
              <a:r>
                <a:rPr lang="th-TH" sz="3600" b="1" dirty="0">
                  <a:solidFill>
                    <a:prstClr val="black"/>
                  </a:solidFill>
                  <a:latin typeface="FreesiaUPC" panose="020B0604020202020204" pitchFamily="34" charset="-34"/>
                  <a:cs typeface="FreesiaUPC" panose="020B0604020202020204" pitchFamily="34" charset="-34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53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255CDFB-64F9-FF95-794C-1CCF36B690C8}"/>
              </a:ext>
            </a:extLst>
          </p:cNvPr>
          <p:cNvSpPr/>
          <p:nvPr/>
        </p:nvSpPr>
        <p:spPr>
          <a:xfrm>
            <a:off x="241110" y="333123"/>
            <a:ext cx="11709778" cy="749336"/>
          </a:xfrm>
          <a:prstGeom prst="roundRect">
            <a:avLst>
              <a:gd name="adj" fmla="val 47690"/>
            </a:avLst>
          </a:prstGeom>
          <a:solidFill>
            <a:srgbClr val="1F2C8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eesiaUPC" panose="020B0604020202020204" pitchFamily="34" charset="-34"/>
                <a:ea typeface="+mn-ea"/>
                <a:cs typeface="FreesiaUPC" panose="020B0604020202020204" pitchFamily="34" charset="-34"/>
              </a:rPr>
              <a:t>ผลการตรวจสอบข้อมูล (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eesiaUPC" panose="020B0604020202020204" pitchFamily="34" charset="-34"/>
                <a:ea typeface="+mn-ea"/>
                <a:cs typeface="FreesiaUPC" panose="020B0604020202020204" pitchFamily="34" charset="-34"/>
              </a:rPr>
              <a:t>Data Verification)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0F5977F-5F0F-2F87-D81C-776BA046CF6E}"/>
              </a:ext>
            </a:extLst>
          </p:cNvPr>
          <p:cNvSpPr txBox="1">
            <a:spLocks/>
          </p:cNvSpPr>
          <p:nvPr/>
        </p:nvSpPr>
        <p:spPr>
          <a:xfrm>
            <a:off x="241111" y="1206377"/>
            <a:ext cx="342541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ข้อค้นพบและโอกาสพัฒนา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A2E3BF2-E980-0067-340B-1A16FBE42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125909"/>
              </p:ext>
            </p:extLst>
          </p:nvPr>
        </p:nvGraphicFramePr>
        <p:xfrm>
          <a:off x="384412" y="1799497"/>
          <a:ext cx="11423175" cy="3697988"/>
        </p:xfrm>
        <a:graphic>
          <a:graphicData uri="http://schemas.openxmlformats.org/drawingml/2006/table">
            <a:tbl>
              <a:tblPr firstRow="1" firstCol="1" bandRow="1"/>
              <a:tblGrid>
                <a:gridCol w="4083085">
                  <a:extLst>
                    <a:ext uri="{9D8B030D-6E8A-4147-A177-3AD203B41FA5}">
                      <a16:colId xmlns:a16="http://schemas.microsoft.com/office/drawing/2014/main" val="390461850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1526335284"/>
                    </a:ext>
                  </a:extLst>
                </a:gridCol>
                <a:gridCol w="3257786">
                  <a:extLst>
                    <a:ext uri="{9D8B030D-6E8A-4147-A177-3AD203B41FA5}">
                      <a16:colId xmlns:a16="http://schemas.microsoft.com/office/drawing/2014/main" val="3576414322"/>
                    </a:ext>
                  </a:extLst>
                </a:gridCol>
                <a:gridCol w="2950190">
                  <a:extLst>
                    <a:ext uri="{9D8B030D-6E8A-4147-A177-3AD203B41FA5}">
                      <a16:colId xmlns:a16="http://schemas.microsoft.com/office/drawing/2014/main" val="174228605"/>
                    </a:ext>
                  </a:extLst>
                </a:gridCol>
              </a:tblGrid>
              <a:tr h="44039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การประเมิน</a:t>
                      </a:r>
                      <a:endParaRPr lang="en-US" sz="24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ร้อยละ</a:t>
                      </a:r>
                      <a:r>
                        <a:rPr lang="en-US" sz="2400" b="1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(%)</a:t>
                      </a:r>
                      <a:endParaRPr lang="en-US" sz="24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ข้อค้นพบ</a:t>
                      </a:r>
                      <a:endParaRPr lang="en-US" sz="24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โอกาสพัฒนา</a:t>
                      </a:r>
                      <a:endParaRPr lang="en-US" sz="2400" b="1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505885"/>
                  </a:ext>
                </a:extLst>
              </a:tr>
              <a:tr h="57066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200" b="1" u="sng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ด้านที่ 1 </a:t>
                      </a:r>
                      <a:endParaRPr lang="en-US" sz="2200" b="1" u="sng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200" b="1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ความมีอยู่จริงของข้อมูล (ภาพรวม)</a:t>
                      </a: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84618"/>
                  </a:ext>
                </a:extLst>
              </a:tr>
              <a:tr h="43363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200" b="1" u="sng" dirty="0">
                          <a:effectLst/>
                          <a:latin typeface="FreesiaUPC" panose="020B0604020202020204" pitchFamily="34" charset="-34"/>
                          <a:ea typeface="Times New Roman" panose="02020603050405020304" pitchFamily="18" charset="0"/>
                          <a:cs typeface="FreesiaUPC" panose="020B0604020202020204" pitchFamily="34" charset="-34"/>
                        </a:rPr>
                        <a:t>ด้านที่ 2 </a:t>
                      </a:r>
                      <a:r>
                        <a:rPr lang="th-TH" sz="2200" b="1" dirty="0">
                          <a:effectLst/>
                          <a:latin typeface="FreesiaUPC" panose="020B0604020202020204" pitchFamily="34" charset="-34"/>
                          <a:ea typeface="Times New Roman" panose="02020603050405020304" pitchFamily="18" charset="0"/>
                          <a:cs typeface="FreesiaUPC" panose="020B0604020202020204" pitchFamily="34" charset="-34"/>
                        </a:rPr>
                        <a:t>ความถูกต้อง</a:t>
                      </a: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2200" b="0" dirty="0">
                        <a:latin typeface="FreesiaUPC" panose="020B0604020202020204" pitchFamily="34" charset="-34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200" b="0" dirty="0">
                        <a:latin typeface="FreesiaUPC" panose="020B0604020202020204" pitchFamily="34" charset="-34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044468"/>
                  </a:ext>
                </a:extLst>
              </a:tr>
              <a:tr h="44763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200" b="1" u="sng" dirty="0">
                          <a:effectLst/>
                          <a:latin typeface="FreesiaUPC" panose="020B0604020202020204" pitchFamily="34" charset="-34"/>
                          <a:ea typeface="Times New Roman" panose="02020603050405020304" pitchFamily="18" charset="0"/>
                          <a:cs typeface="FreesiaUPC" panose="020B0604020202020204" pitchFamily="34" charset="-34"/>
                        </a:rPr>
                        <a:t>ด้านที่ 3</a:t>
                      </a:r>
                      <a:r>
                        <a:rPr lang="th-TH" sz="2200" b="1" dirty="0">
                          <a:effectLst/>
                          <a:latin typeface="FreesiaUPC" panose="020B0604020202020204" pitchFamily="34" charset="-34"/>
                          <a:ea typeface="Times New Roman" panose="02020603050405020304" pitchFamily="18" charset="0"/>
                          <a:cs typeface="FreesiaUPC" panose="020B0604020202020204" pitchFamily="34" charset="-34"/>
                        </a:rPr>
                        <a:t> ความทันต่อเวลา</a:t>
                      </a: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Kanit Light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297280"/>
                  </a:ext>
                </a:extLst>
              </a:tr>
              <a:tr h="5335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200" b="1" u="sng" kern="1200" dirty="0">
                          <a:solidFill>
                            <a:schemeClr val="tx1"/>
                          </a:solidFill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ด้านที่ 4 </a:t>
                      </a:r>
                      <a:endParaRPr lang="en-US" sz="2200" b="1" u="sng" kern="1200" dirty="0">
                        <a:solidFill>
                          <a:schemeClr val="tx1"/>
                        </a:solidFill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200" b="1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ความครบถ้วนสมบูรณ์ (ภาพรวม)</a:t>
                      </a: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504015"/>
                  </a:ext>
                </a:extLst>
              </a:tr>
              <a:tr h="501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4.1) ความสมบูรณ์</a:t>
                      </a:r>
                      <a:r>
                        <a:rPr lang="th-TH" sz="2200" i="1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 (ข้อมูลจากระบบบันทึกข้อมูล)</a:t>
                      </a: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40272"/>
                  </a:ext>
                </a:extLst>
              </a:tr>
              <a:tr h="5335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4.2) ความสมบูรณ์</a:t>
                      </a:r>
                      <a:r>
                        <a:rPr lang="th-TH" sz="2200" i="1" dirty="0">
                          <a:effectLst/>
                          <a:latin typeface="FreesiaUPC" panose="020B0604020202020204" pitchFamily="34" charset="-34"/>
                          <a:ea typeface="Calibri" panose="020F0502020204030204" pitchFamily="34" charset="0"/>
                          <a:cs typeface="FreesiaUPC" panose="020B0604020202020204" pitchFamily="34" charset="-34"/>
                        </a:rPr>
                        <a:t> (ตัวแปรในเอกสาร)</a:t>
                      </a: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="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FreesiaUPC" panose="020B0604020202020204" pitchFamily="34" charset="-34"/>
                        <a:ea typeface="Calibri" panose="020F0502020204030204" pitchFamily="34" charset="0"/>
                        <a:cs typeface="FreesiaUPC" panose="020B06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02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474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DAA65-2573-6A9D-00FB-1FD1007F7D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5C9502C-BEB3-52E6-9512-4B8D97488D40}"/>
              </a:ext>
            </a:extLst>
          </p:cNvPr>
          <p:cNvSpPr/>
          <p:nvPr/>
        </p:nvSpPr>
        <p:spPr>
          <a:xfrm>
            <a:off x="241110" y="333123"/>
            <a:ext cx="11709778" cy="749336"/>
          </a:xfrm>
          <a:prstGeom prst="roundRect">
            <a:avLst>
              <a:gd name="adj" fmla="val 40717"/>
            </a:avLst>
          </a:prstGeom>
          <a:solidFill>
            <a:srgbClr val="1F2C8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latinLnBrk="0"/>
            <a:r>
              <a:rPr lang="th-TH" sz="3600" b="1" kern="0" dirty="0">
                <a:solidFill>
                  <a:prstClr val="white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ผลการประเมินระบบบริหารจัดการ (</a:t>
            </a:r>
            <a:r>
              <a:rPr lang="en-US" sz="3600" b="1" kern="0" dirty="0">
                <a:solidFill>
                  <a:prstClr val="white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System Assessment)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663C07B-9EA3-F3B6-B4B7-2FF39DAF643B}"/>
              </a:ext>
            </a:extLst>
          </p:cNvPr>
          <p:cNvSpPr/>
          <p:nvPr/>
        </p:nvSpPr>
        <p:spPr>
          <a:xfrm>
            <a:off x="241109" y="1280158"/>
            <a:ext cx="11637381" cy="5303520"/>
          </a:xfrm>
          <a:prstGeom prst="roundRect">
            <a:avLst>
              <a:gd name="adj" fmla="val 35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EDC9D3-8A6E-139F-59D4-172E73EF2221}"/>
              </a:ext>
            </a:extLst>
          </p:cNvPr>
          <p:cNvGrpSpPr/>
          <p:nvPr/>
        </p:nvGrpSpPr>
        <p:grpSpPr>
          <a:xfrm>
            <a:off x="4902925" y="2699657"/>
            <a:ext cx="2151017" cy="2068843"/>
            <a:chOff x="4903961" y="2887638"/>
            <a:chExt cx="2883222" cy="2817776"/>
          </a:xfrm>
        </p:grpSpPr>
        <p:pic>
          <p:nvPicPr>
            <p:cNvPr id="11" name="Picture 2" descr="Radar chart with pentagon shape - Free interface icons">
              <a:extLst>
                <a:ext uri="{FF2B5EF4-FFF2-40B4-BE49-F238E27FC236}">
                  <a16:creationId xmlns:a16="http://schemas.microsoft.com/office/drawing/2014/main" id="{02DDD143-2DE9-9EDE-285D-483DDCB34C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9131" y="2887638"/>
              <a:ext cx="2052851" cy="2052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A6E2175D-F688-6CAE-A145-36D2811881E7}"/>
                </a:ext>
              </a:extLst>
            </p:cNvPr>
            <p:cNvSpPr txBox="1">
              <a:spLocks/>
            </p:cNvSpPr>
            <p:nvPr/>
          </p:nvSpPr>
          <p:spPr>
            <a:xfrm>
              <a:off x="4903961" y="5182194"/>
              <a:ext cx="2883222" cy="52322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4000" kern="1200">
                  <a:solidFill>
                    <a:schemeClr val="accent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th-TH" sz="3600" b="1" dirty="0">
                  <a:solidFill>
                    <a:prstClr val="black"/>
                  </a:solidFill>
                  <a:latin typeface="FreesiaUPC" panose="020B0604020202020204" pitchFamily="34" charset="-34"/>
                  <a:cs typeface="FreesiaUPC" panose="020B0604020202020204" pitchFamily="34" charset="-34"/>
                </a:rPr>
                <a:t>(</a:t>
              </a:r>
              <a:r>
                <a:rPr lang="en-US" sz="3600" b="1" dirty="0">
                  <a:solidFill>
                    <a:prstClr val="black"/>
                  </a:solidFill>
                  <a:latin typeface="FreesiaUPC" panose="020B0604020202020204" pitchFamily="34" charset="-34"/>
                  <a:cs typeface="FreesiaUPC" panose="020B0604020202020204" pitchFamily="34" charset="-34"/>
                </a:rPr>
                <a:t>Radar chart</a:t>
              </a:r>
              <a:r>
                <a:rPr lang="th-TH" sz="3600" b="1" dirty="0">
                  <a:solidFill>
                    <a:prstClr val="black"/>
                  </a:solidFill>
                  <a:latin typeface="FreesiaUPC" panose="020B0604020202020204" pitchFamily="34" charset="-34"/>
                  <a:cs typeface="FreesiaUPC" panose="020B0604020202020204" pitchFamily="34" charset="-34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471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13581-E1C8-83CA-7A6E-7B977438A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8D2F3FA-2FFE-071B-6F18-3EE0E33D2DDD}"/>
              </a:ext>
            </a:extLst>
          </p:cNvPr>
          <p:cNvSpPr/>
          <p:nvPr/>
        </p:nvSpPr>
        <p:spPr>
          <a:xfrm>
            <a:off x="241110" y="333123"/>
            <a:ext cx="11709778" cy="749336"/>
          </a:xfrm>
          <a:prstGeom prst="roundRect">
            <a:avLst>
              <a:gd name="adj" fmla="val 37230"/>
            </a:avLst>
          </a:prstGeom>
          <a:solidFill>
            <a:srgbClr val="1F2C8F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latinLnBrk="0"/>
            <a:r>
              <a:rPr lang="th-TH" sz="3600" b="1" kern="0" dirty="0">
                <a:solidFill>
                  <a:prstClr val="white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ผลการประเมินระบบบริหารจัดการ (</a:t>
            </a:r>
            <a:r>
              <a:rPr lang="en-US" sz="3600" b="1" kern="0" dirty="0">
                <a:solidFill>
                  <a:prstClr val="white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System Assessment)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7DB2D53-01F4-8C16-BB57-976BF8BEC962}"/>
              </a:ext>
            </a:extLst>
          </p:cNvPr>
          <p:cNvSpPr/>
          <p:nvPr/>
        </p:nvSpPr>
        <p:spPr>
          <a:xfrm>
            <a:off x="241111" y="1932906"/>
            <a:ext cx="11709778" cy="3990223"/>
          </a:xfrm>
          <a:prstGeom prst="roundRect">
            <a:avLst>
              <a:gd name="adj" fmla="val 8035"/>
            </a:avLst>
          </a:prstGeom>
          <a:solidFill>
            <a:schemeClr val="accent3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>
              <a:solidFill>
                <a:srgbClr val="2126D4"/>
              </a:solidFill>
              <a:latin typeface="+mj-lt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AD9D081-6469-9D41-0D9E-F0C574306AD9}"/>
              </a:ext>
            </a:extLst>
          </p:cNvPr>
          <p:cNvSpPr txBox="1">
            <a:spLocks/>
          </p:cNvSpPr>
          <p:nvPr/>
        </p:nvSpPr>
        <p:spPr>
          <a:xfrm>
            <a:off x="241111" y="1287974"/>
            <a:ext cx="342541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200" b="1" dirty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ข้อค้นพบและโอกาสพัฒนา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E3D1B4-3C11-D696-F981-A07D0814C29F}"/>
              </a:ext>
            </a:extLst>
          </p:cNvPr>
          <p:cNvSpPr txBox="1"/>
          <p:nvPr/>
        </p:nvSpPr>
        <p:spPr>
          <a:xfrm>
            <a:off x="499849" y="2233378"/>
            <a:ext cx="111923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1</a:t>
            </a:r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)</a:t>
            </a:r>
            <a:endParaRPr lang="en-US" sz="28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en-US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2</a:t>
            </a:r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)</a:t>
            </a:r>
            <a:endParaRPr lang="en-US" sz="28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en-US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3</a:t>
            </a:r>
            <a:r>
              <a:rPr lang="th-TH" sz="2800" dirty="0">
                <a:latin typeface="FreesiaUPC" panose="020B0604020202020204" pitchFamily="34" charset="-34"/>
                <a:cs typeface="FreesiaUPC" panose="020B0604020202020204" pitchFamily="34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6369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B426-5B7C-607E-D413-5D2C9495C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4499" y="3095244"/>
            <a:ext cx="3471672" cy="667512"/>
          </a:xfrm>
        </p:spPr>
        <p:txBody>
          <a:bodyPr/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anose="04030905020B02020C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03962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DFAF6"/>
      </a:lt1>
      <a:dk2>
        <a:srgbClr val="44546A"/>
      </a:dk2>
      <a:lt2>
        <a:srgbClr val="E7E6E6"/>
      </a:lt2>
      <a:accent1>
        <a:srgbClr val="F5CDCE"/>
      </a:accent1>
      <a:accent2>
        <a:srgbClr val="DE8C8C"/>
      </a:accent2>
      <a:accent3>
        <a:srgbClr val="AAC3E8"/>
      </a:accent3>
      <a:accent4>
        <a:srgbClr val="D2D592"/>
      </a:accent4>
      <a:accent5>
        <a:srgbClr val="CCBE89"/>
      </a:accent5>
      <a:accent6>
        <a:srgbClr val="1F2C8F"/>
      </a:accent6>
      <a:hlink>
        <a:srgbClr val="1F2C8F"/>
      </a:hlink>
      <a:folHlink>
        <a:srgbClr val="AAC3E9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 color block" id="{8E8E6382-84E0-47AA-A2A2-8ED603AAB26E}" vid="{692203AD-8BB8-47BB-AF1A-2D7F125D9E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8FC98CF-E78A-425D-90FD-55D1C468A3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060146-7700-4F6C-986B-89E3839BD4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35FEF8-1733-4347-95CE-3BB62B2B8DD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{F472B7A3-A101-416D-853E-027175967140}tf78438558_win32</Template>
  <TotalTime>28</TotalTime>
  <Words>151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Bauhaus 93</vt:lpstr>
      <vt:lpstr>FreesiaUPC</vt:lpstr>
      <vt:lpstr>Sabon Next LT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Rawiporn Saoin</dc:creator>
  <cp:lastModifiedBy>Rawiporn Saoin</cp:lastModifiedBy>
  <cp:revision>2</cp:revision>
  <dcterms:created xsi:type="dcterms:W3CDTF">2024-02-05T03:31:31Z</dcterms:created>
  <dcterms:modified xsi:type="dcterms:W3CDTF">2024-02-05T04:00:13Z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